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351" r:id="rId2"/>
    <p:sldId id="263" r:id="rId3"/>
    <p:sldId id="262" r:id="rId4"/>
    <p:sldId id="321" r:id="rId5"/>
    <p:sldId id="335" r:id="rId6"/>
    <p:sldId id="358" r:id="rId7"/>
    <p:sldId id="336" r:id="rId8"/>
    <p:sldId id="323" r:id="rId9"/>
    <p:sldId id="324" r:id="rId10"/>
    <p:sldId id="337" r:id="rId11"/>
    <p:sldId id="368" r:id="rId12"/>
    <p:sldId id="339" r:id="rId13"/>
    <p:sldId id="341" r:id="rId14"/>
    <p:sldId id="383" r:id="rId15"/>
    <p:sldId id="342" r:id="rId16"/>
    <p:sldId id="343" r:id="rId17"/>
    <p:sldId id="344" r:id="rId18"/>
    <p:sldId id="384" r:id="rId19"/>
    <p:sldId id="345" r:id="rId20"/>
    <p:sldId id="347" r:id="rId21"/>
    <p:sldId id="346" r:id="rId22"/>
    <p:sldId id="348" r:id="rId23"/>
    <p:sldId id="349" r:id="rId24"/>
    <p:sldId id="381" r:id="rId25"/>
    <p:sldId id="353" r:id="rId26"/>
    <p:sldId id="354" r:id="rId27"/>
    <p:sldId id="371" r:id="rId28"/>
    <p:sldId id="372" r:id="rId29"/>
    <p:sldId id="373" r:id="rId30"/>
    <p:sldId id="374" r:id="rId31"/>
    <p:sldId id="375" r:id="rId32"/>
    <p:sldId id="322" r:id="rId33"/>
    <p:sldId id="357" r:id="rId34"/>
    <p:sldId id="356" r:id="rId35"/>
    <p:sldId id="359" r:id="rId36"/>
    <p:sldId id="365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FFF66"/>
    <a:srgbClr val="E95449"/>
    <a:srgbClr val="C6F6D5"/>
    <a:srgbClr val="37795A"/>
    <a:srgbClr val="66FF99"/>
    <a:srgbClr val="CCECFF"/>
    <a:srgbClr val="8EEEAC"/>
    <a:srgbClr val="86A6D6"/>
    <a:srgbClr val="99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58" autoAdjust="0"/>
    <p:restoredTop sz="96416" autoAdjust="0"/>
  </p:normalViewPr>
  <p:slideViewPr>
    <p:cSldViewPr>
      <p:cViewPr>
        <p:scale>
          <a:sx n="70" d="100"/>
          <a:sy n="70" d="100"/>
        </p:scale>
        <p:origin x="-1140" y="-6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991A08-967B-4592-8474-2ADC75E2E8BF}" type="datetimeFigureOut">
              <a:rPr lang="ru-RU" smtClean="0"/>
              <a:pPr/>
              <a:t>25.10.2018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4C275-75BD-4EAF-BB5E-5996D62F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04C275-75BD-4EAF-BB5E-5996D62FD36B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A3C35-7CF8-419E-98CA-48D86C75E5B7}" type="datetimeFigureOut">
              <a:rPr lang="ru-RU" smtClean="0"/>
              <a:pPr/>
              <a:t>25.10.2018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AFF3D-0894-461B-A146-41263BF72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A3C35-7CF8-419E-98CA-48D86C75E5B7}" type="datetimeFigureOut">
              <a:rPr lang="ru-RU" smtClean="0"/>
              <a:pPr/>
              <a:t>25.10.2018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AFF3D-0894-461B-A146-41263BF72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A3C35-7CF8-419E-98CA-48D86C75E5B7}" type="datetimeFigureOut">
              <a:rPr lang="ru-RU" smtClean="0"/>
              <a:pPr/>
              <a:t>25.10.2018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AFF3D-0894-461B-A146-41263BF72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A3C35-7CF8-419E-98CA-48D86C75E5B7}" type="datetimeFigureOut">
              <a:rPr lang="ru-RU" smtClean="0"/>
              <a:pPr/>
              <a:t>25.10.2018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AFF3D-0894-461B-A146-41263BF72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A3C35-7CF8-419E-98CA-48D86C75E5B7}" type="datetimeFigureOut">
              <a:rPr lang="ru-RU" smtClean="0"/>
              <a:pPr/>
              <a:t>25.10.2018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AFF3D-0894-461B-A146-41263BF72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A3C35-7CF8-419E-98CA-48D86C75E5B7}" type="datetimeFigureOut">
              <a:rPr lang="ru-RU" smtClean="0"/>
              <a:pPr/>
              <a:t>25.10.2018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AFF3D-0894-461B-A146-41263BF72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A3C35-7CF8-419E-98CA-48D86C75E5B7}" type="datetimeFigureOut">
              <a:rPr lang="ru-RU" smtClean="0"/>
              <a:pPr/>
              <a:t>25.10.2018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AFF3D-0894-461B-A146-41263BF72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A3C35-7CF8-419E-98CA-48D86C75E5B7}" type="datetimeFigureOut">
              <a:rPr lang="ru-RU" smtClean="0"/>
              <a:pPr/>
              <a:t>25.10.2018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AFF3D-0894-461B-A146-41263BF72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A3C35-7CF8-419E-98CA-48D86C75E5B7}" type="datetimeFigureOut">
              <a:rPr lang="ru-RU" smtClean="0"/>
              <a:pPr/>
              <a:t>25.10.2018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AFF3D-0894-461B-A146-41263BF72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A3C35-7CF8-419E-98CA-48D86C75E5B7}" type="datetimeFigureOut">
              <a:rPr lang="ru-RU" smtClean="0"/>
              <a:pPr/>
              <a:t>25.10.2018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AFF3D-0894-461B-A146-41263BF72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A3C35-7CF8-419E-98CA-48D86C75E5B7}" type="datetimeFigureOut">
              <a:rPr lang="ru-RU" smtClean="0"/>
              <a:pPr/>
              <a:t>25.10.2018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AFF3D-0894-461B-A146-41263BF72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A3C35-7CF8-419E-98CA-48D86C75E5B7}" type="datetimeFigureOut">
              <a:rPr lang="ru-RU" smtClean="0"/>
              <a:pPr/>
              <a:t>25.10.2018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AFF3D-0894-461B-A146-41263BF72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836712"/>
            <a:ext cx="6912768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cap="none" spc="0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Times New Roman" pitchFamily="18" charset="0"/>
              </a:rPr>
              <a:t>Аттестация</a:t>
            </a:r>
          </a:p>
          <a:p>
            <a:pPr algn="ctr"/>
            <a:r>
              <a:rPr lang="ru-RU" sz="4800" b="1" cap="none" spc="0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Times New Roman" pitchFamily="18" charset="0"/>
              </a:rPr>
              <a:t> педагогических</a:t>
            </a:r>
          </a:p>
          <a:p>
            <a:pPr algn="ctr"/>
            <a:r>
              <a:rPr lang="ru-RU" sz="4800" b="1" cap="none" spc="0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Times New Roman" pitchFamily="18" charset="0"/>
              </a:rPr>
              <a:t> работников на первую и высшую категорию</a:t>
            </a:r>
            <a:endParaRPr lang="ru-RU" sz="4800" b="1" cap="none" spc="0" dirty="0">
              <a:ln w="19050">
                <a:solidFill>
                  <a:schemeClr val="tx1"/>
                </a:solidFill>
                <a:prstDash val="solid"/>
              </a:ln>
              <a:solidFill>
                <a:srgbClr val="00206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57348" name="Picture 4" descr="http://www.clipartkid.com/images/843/profit-high-five-graph-NekfHI-clipar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4077072"/>
            <a:ext cx="2951829" cy="211793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 descr="E:\человечки\199396-ya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548680"/>
            <a:ext cx="2586038" cy="1616075"/>
          </a:xfrm>
          <a:prstGeom prst="rect">
            <a:avLst/>
          </a:prstGeom>
          <a:noFill/>
          <a:ln w="9525">
            <a:solidFill>
              <a:srgbClr val="37795A"/>
            </a:solidFill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2204864"/>
            <a:ext cx="7365504" cy="4021907"/>
          </a:xfrm>
        </p:spPr>
        <p:txBody>
          <a:bodyPr>
            <a:normAutofit fontScale="85000" lnSpcReduction="20000"/>
          </a:bodyPr>
          <a:lstStyle/>
          <a:p>
            <a:pPr>
              <a:buFont typeface="Arial" charset="0"/>
              <a:buChar char="•"/>
              <a:defRPr/>
            </a:pPr>
            <a:r>
              <a:rPr lang="ru-RU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Приказ от 21 мая 2015 года </a:t>
            </a:r>
          </a:p>
          <a:p>
            <a:pPr>
              <a:buFont typeface="Arial" charset="0"/>
              <a:buNone/>
              <a:defRPr/>
            </a:pPr>
            <a:r>
              <a:rPr lang="ru-RU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  № СЭД-26-01-04-</a:t>
            </a:r>
            <a:r>
              <a:rPr lang="ru-RU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399</a:t>
            </a:r>
            <a:r>
              <a:rPr lang="ru-RU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Министерства образования и науки Пермского края «Об аттестации педагогических работников Пермского края» </a:t>
            </a:r>
          </a:p>
          <a:p>
            <a:pPr>
              <a:buFont typeface="Arial" charset="0"/>
              <a:buNone/>
              <a:defRPr/>
            </a:pPr>
            <a:endParaRPr lang="ru-RU" dirty="0" smtClean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charset="0"/>
              <a:buNone/>
              <a:defRPr/>
            </a:pPr>
            <a:r>
              <a:rPr lang="ru-RU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Приложение № 4: </a:t>
            </a:r>
            <a:r>
              <a:rPr lang="ru-RU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обозначены разделы портфолио и перечень подтверждающих документов, которые </a:t>
            </a:r>
            <a:r>
              <a:rPr lang="ru-RU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можно</a:t>
            </a:r>
            <a:r>
              <a:rPr lang="ru-RU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представить в разделах портфолио (перечень избыточный). </a:t>
            </a:r>
          </a:p>
          <a:p>
            <a:pPr>
              <a:buFont typeface="Arial" charset="0"/>
              <a:buChar char="•"/>
              <a:defRPr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259632" y="692696"/>
            <a:ext cx="348627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Подтверждающие</a:t>
            </a:r>
          </a:p>
          <a:p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документы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Оксана\Desktop\в папку к совещанию по аттестации\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628800"/>
            <a:ext cx="7624511" cy="3384376"/>
          </a:xfrm>
          <a:prstGeom prst="rect">
            <a:avLst/>
          </a:prstGeom>
          <a:noFill/>
          <a:ln>
            <a:solidFill>
              <a:srgbClr val="000066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1547664" y="764704"/>
            <a:ext cx="38120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Раздел «Портрет»</a:t>
            </a:r>
            <a:endParaRPr lang="ru-RU" sz="3600" b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трелка влево 4"/>
          <p:cNvSpPr/>
          <p:nvPr/>
        </p:nvSpPr>
        <p:spPr>
          <a:xfrm>
            <a:off x="6156176" y="4005064"/>
            <a:ext cx="978408" cy="484632"/>
          </a:xfrm>
          <a:prstGeom prst="leftArrow">
            <a:avLst/>
          </a:prstGeom>
          <a:solidFill>
            <a:srgbClr val="000066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лево 8"/>
          <p:cNvSpPr/>
          <p:nvPr/>
        </p:nvSpPr>
        <p:spPr>
          <a:xfrm>
            <a:off x="6084168" y="2996952"/>
            <a:ext cx="978408" cy="484632"/>
          </a:xfrm>
          <a:prstGeom prst="leftArrow">
            <a:avLst/>
          </a:prstGeom>
          <a:solidFill>
            <a:srgbClr val="000066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5" descr="https://im3-tub-ru.yandex.net/i?id=3e348ee3fe9524e0eaa3b4ae735968f5&amp;n=33&amp;h=190&amp;w=19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5157192"/>
            <a:ext cx="1161678" cy="1103977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04664"/>
            <a:ext cx="7581528" cy="1070992"/>
          </a:xfrm>
        </p:spPr>
        <p:txBody>
          <a:bodyPr>
            <a:normAutofit/>
          </a:bodyPr>
          <a:lstStyle/>
          <a:p>
            <a:pPr algn="l">
              <a:defRPr/>
            </a:pPr>
            <a:r>
              <a:rPr lang="ru-RU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1) Самоанализ.  </a:t>
            </a:r>
            <a:endParaRPr lang="ru-RU" sz="3600" b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5" y="1484784"/>
            <a:ext cx="7272807" cy="3816425"/>
          </a:xfrm>
        </p:spPr>
        <p:txBody>
          <a:bodyPr>
            <a:normAutofit/>
          </a:bodyPr>
          <a:lstStyle/>
          <a:p>
            <a:pPr>
              <a:buFont typeface="Arial" charset="0"/>
              <a:buNone/>
              <a:defRPr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    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Целью самоанализа</a:t>
            </a: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является подтверждение педагогическим работником </a:t>
            </a:r>
            <a:r>
              <a:rPr lang="ru-RU" sz="24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достигнутого уровня квалификации</a:t>
            </a: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Arial" charset="0"/>
              <a:buNone/>
              <a:defRPr/>
            </a:pP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              Самоанализ призван дать </a:t>
            </a:r>
            <a:r>
              <a:rPr lang="ru-RU" sz="24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полное представление о труде педагога и результативности его деятельности</a:t>
            </a: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, содержать выводы о причинах успехов и проблемных моментах,  наметить перспективы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8674" name="Picture 2" descr="http://newsmoke.md/image/data/joyetech/lichid%20Joyetech/1452-50percent5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4936206"/>
            <a:ext cx="2629342" cy="1921794"/>
          </a:xfrm>
          <a:prstGeom prst="rect">
            <a:avLst/>
          </a:prstGeom>
          <a:noFill/>
        </p:spPr>
      </p:pic>
      <p:sp>
        <p:nvSpPr>
          <p:cNvPr id="6" name="Равно 5"/>
          <p:cNvSpPr/>
          <p:nvPr/>
        </p:nvSpPr>
        <p:spPr>
          <a:xfrm>
            <a:off x="5076056" y="5229200"/>
            <a:ext cx="1058416" cy="914400"/>
          </a:xfrm>
          <a:prstGeom prst="mathEqual">
            <a:avLst/>
          </a:prstGeom>
          <a:solidFill>
            <a:srgbClr val="000066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8229600" cy="1080120"/>
          </a:xfrm>
        </p:spPr>
        <p:txBody>
          <a:bodyPr/>
          <a:lstStyle/>
          <a:p>
            <a:pPr algn="r">
              <a:defRPr/>
            </a:pPr>
            <a:r>
              <a:rPr lang="ru-RU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Основные позиции самоанализа:</a:t>
            </a:r>
            <a:endParaRPr lang="ru-RU" sz="3600" b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772816"/>
            <a:ext cx="7564959" cy="4525962"/>
          </a:xfrm>
        </p:spPr>
        <p:txBody>
          <a:bodyPr>
            <a:normAutofit lnSpcReduction="10000"/>
          </a:bodyPr>
          <a:lstStyle/>
          <a:p>
            <a:pPr>
              <a:buFont typeface="Arial" charset="0"/>
              <a:buNone/>
              <a:defRPr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28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8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Результативность</a:t>
            </a:r>
            <a:r>
              <a:rPr lang="ru-RU" sz="28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работы за межаттестационный период.</a:t>
            </a:r>
          </a:p>
          <a:p>
            <a:pPr>
              <a:buFont typeface="Arial" charset="0"/>
              <a:buNone/>
              <a:defRPr/>
            </a:pPr>
            <a:r>
              <a:rPr lang="ru-RU" sz="28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2. Условия, обеспечивающие               получение </a:t>
            </a:r>
            <a:r>
              <a:rPr lang="ru-RU" sz="28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положительных</a:t>
            </a:r>
            <a:r>
              <a:rPr lang="ru-RU" sz="28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результатов.</a:t>
            </a:r>
          </a:p>
          <a:p>
            <a:pPr>
              <a:buFont typeface="Arial" charset="0"/>
              <a:buNone/>
              <a:defRPr/>
            </a:pPr>
            <a:r>
              <a:rPr lang="ru-RU" sz="28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3. </a:t>
            </a:r>
            <a:r>
              <a:rPr lang="ru-RU" sz="28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Проблемы</a:t>
            </a:r>
            <a:r>
              <a:rPr lang="ru-RU" sz="28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, возникшие в межаттестационный период.</a:t>
            </a:r>
          </a:p>
          <a:p>
            <a:pPr>
              <a:buFont typeface="Arial" charset="0"/>
              <a:buNone/>
              <a:defRPr/>
            </a:pPr>
            <a:r>
              <a:rPr lang="ru-RU" sz="28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4. </a:t>
            </a:r>
            <a:r>
              <a:rPr lang="ru-RU" sz="28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Пути решения </a:t>
            </a:r>
            <a:r>
              <a:rPr lang="ru-RU" sz="28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этих  проблем в следующий межаттестационный период.</a:t>
            </a:r>
          </a:p>
          <a:p>
            <a:pPr>
              <a:buFont typeface="Arial" charset="0"/>
              <a:buNone/>
              <a:defRPr/>
            </a:pPr>
            <a:r>
              <a:rPr lang="ru-RU" sz="28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5. </a:t>
            </a:r>
            <a:r>
              <a:rPr lang="ru-RU" sz="28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Эффективность</a:t>
            </a:r>
            <a:r>
              <a:rPr lang="ru-RU" sz="28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собственной деятельности.</a:t>
            </a:r>
          </a:p>
          <a:p>
            <a:pPr>
              <a:buFont typeface="Arial" charset="0"/>
              <a:buChar char="•"/>
              <a:defRPr/>
            </a:pPr>
            <a:endParaRPr lang="ru-RU" sz="28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еее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1052736"/>
            <a:ext cx="7684393" cy="4818188"/>
          </a:xfrm>
          <a:prstGeom prst="rect">
            <a:avLst/>
          </a:prstGeom>
          <a:ln>
            <a:solidFill>
              <a:srgbClr val="000066"/>
            </a:solidFill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1143000"/>
          </a:xfrm>
        </p:spPr>
        <p:txBody>
          <a:bodyPr>
            <a:normAutofit fontScale="90000"/>
          </a:bodyPr>
          <a:lstStyle/>
          <a:p>
            <a:pPr algn="r">
              <a:defRPr/>
            </a:pPr>
            <a:r>
              <a:rPr lang="ru-RU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Примерная структура самоанализа </a:t>
            </a:r>
            <a:br>
              <a:rPr lang="ru-RU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(не более 2-х страниц):</a:t>
            </a:r>
            <a:endParaRPr lang="ru-RU" sz="3600" b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772816"/>
            <a:ext cx="7776864" cy="4525962"/>
          </a:xfrm>
        </p:spPr>
        <p:txBody>
          <a:bodyPr/>
          <a:lstStyle/>
          <a:p>
            <a:pPr>
              <a:buFont typeface="Arial" charset="0"/>
              <a:buChar char="•"/>
              <a:defRPr/>
            </a:pP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краткая </a:t>
            </a:r>
            <a:r>
              <a:rPr lang="ru-RU" sz="24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информационная </a:t>
            </a: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часть;</a:t>
            </a:r>
          </a:p>
          <a:p>
            <a:pPr>
              <a:buFont typeface="Arial" charset="0"/>
              <a:buChar char="•"/>
              <a:defRPr/>
            </a:pPr>
            <a:r>
              <a:rPr lang="ru-RU" sz="24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введение</a:t>
            </a:r>
          </a:p>
          <a:p>
            <a:pPr>
              <a:buFont typeface="Arial" charset="0"/>
              <a:buChar char="•"/>
              <a:defRPr/>
            </a:pPr>
            <a:r>
              <a:rPr lang="ru-RU" sz="24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основная часть: </a:t>
            </a:r>
            <a:r>
              <a:rPr lang="en-US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аналитическая, проектная;</a:t>
            </a:r>
          </a:p>
          <a:p>
            <a:pPr>
              <a:buFont typeface="Arial" charset="0"/>
              <a:buChar char="•"/>
              <a:defRPr/>
            </a:pPr>
            <a:r>
              <a:rPr lang="ru-RU" sz="24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заключение</a:t>
            </a: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Arial" charset="0"/>
              <a:buChar char="•"/>
              <a:defRPr/>
            </a:pPr>
            <a:endParaRPr lang="ru-RU" dirty="0"/>
          </a:p>
        </p:txBody>
      </p:sp>
      <p:pic>
        <p:nvPicPr>
          <p:cNvPr id="5" name="Рисунок 4" descr="ау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3645024"/>
            <a:ext cx="7167721" cy="2735507"/>
          </a:xfrm>
          <a:prstGeom prst="rect">
            <a:avLst/>
          </a:prstGeom>
          <a:ln>
            <a:solidFill>
              <a:srgbClr val="000066"/>
            </a:solidFill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8575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u="sng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Информационная часть</a:t>
            </a:r>
          </a:p>
        </p:txBody>
      </p:sp>
      <p:pic>
        <p:nvPicPr>
          <p:cNvPr id="6" name="Рисунок 5" descr="ееее1.PNG"/>
          <p:cNvPicPr>
            <a:picLocks noChangeAspect="1"/>
          </p:cNvPicPr>
          <p:nvPr/>
        </p:nvPicPr>
        <p:blipFill>
          <a:blip r:embed="rId2" cstate="print"/>
          <a:srcRect l="1173" t="18944" r="2963"/>
          <a:stretch>
            <a:fillRect/>
          </a:stretch>
        </p:blipFill>
        <p:spPr>
          <a:xfrm>
            <a:off x="1043608" y="1628801"/>
            <a:ext cx="7632848" cy="2890072"/>
          </a:xfrm>
          <a:prstGeom prst="rect">
            <a:avLst/>
          </a:prstGeom>
          <a:ln>
            <a:solidFill>
              <a:srgbClr val="000066"/>
            </a:solidFill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7704856" cy="1287016"/>
          </a:xfrm>
        </p:spPr>
        <p:txBody>
          <a:bodyPr>
            <a:normAutofit/>
          </a:bodyPr>
          <a:lstStyle/>
          <a:p>
            <a:pPr algn="l">
              <a:defRPr/>
            </a:pPr>
            <a:r>
              <a:rPr lang="ru-RU" b="1" u="sng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Введение  </a:t>
            </a:r>
            <a:endParaRPr lang="ru-RU" b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ееееее2.PNG"/>
          <p:cNvPicPr>
            <a:picLocks noChangeAspect="1"/>
          </p:cNvPicPr>
          <p:nvPr/>
        </p:nvPicPr>
        <p:blipFill>
          <a:blip r:embed="rId3" cstate="print"/>
          <a:srcRect l="1676" t="10887" r="4467"/>
          <a:stretch>
            <a:fillRect/>
          </a:stretch>
        </p:blipFill>
        <p:spPr>
          <a:xfrm>
            <a:off x="1079104" y="1628799"/>
            <a:ext cx="7669360" cy="3923397"/>
          </a:xfrm>
          <a:prstGeom prst="rect">
            <a:avLst/>
          </a:prstGeom>
          <a:ln>
            <a:solidFill>
              <a:srgbClr val="000066"/>
            </a:solidFill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ееееееееее4.PNG"/>
          <p:cNvPicPr>
            <a:picLocks noChangeAspect="1"/>
          </p:cNvPicPr>
          <p:nvPr/>
        </p:nvPicPr>
        <p:blipFill>
          <a:blip r:embed="rId2" cstate="print"/>
          <a:srcRect l="2430" t="16579" r="2242"/>
          <a:stretch>
            <a:fillRect/>
          </a:stretch>
        </p:blipFill>
        <p:spPr>
          <a:xfrm>
            <a:off x="1115616" y="1556792"/>
            <a:ext cx="7632848" cy="3985648"/>
          </a:xfrm>
          <a:prstGeom prst="rect">
            <a:avLst/>
          </a:prstGeom>
          <a:ln>
            <a:solidFill>
              <a:srgbClr val="000066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1259632" y="692696"/>
            <a:ext cx="61719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u="sng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Основная часть (аналитическая):</a:t>
            </a:r>
            <a:endParaRPr lang="ru-RU" sz="2800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43609" y="404813"/>
            <a:ext cx="8100392" cy="1012825"/>
          </a:xfrm>
        </p:spPr>
        <p:txBody>
          <a:bodyPr/>
          <a:lstStyle/>
          <a:p>
            <a:pPr algn="l">
              <a:defRPr/>
            </a:pPr>
            <a:r>
              <a:rPr lang="ru-RU" sz="3200" b="1" u="sng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Основная часть (проектная):</a:t>
            </a:r>
            <a:endParaRPr lang="ru-RU" sz="3200" b="1" u="sng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еееееееееееее5.PNG"/>
          <p:cNvPicPr>
            <a:picLocks noChangeAspect="1"/>
          </p:cNvPicPr>
          <p:nvPr/>
        </p:nvPicPr>
        <p:blipFill>
          <a:blip r:embed="rId2" cstate="print"/>
          <a:srcRect t="22284"/>
          <a:stretch>
            <a:fillRect/>
          </a:stretch>
        </p:blipFill>
        <p:spPr>
          <a:xfrm>
            <a:off x="1115616" y="1844824"/>
            <a:ext cx="7416824" cy="3013625"/>
          </a:xfrm>
          <a:prstGeom prst="rect">
            <a:avLst/>
          </a:prstGeom>
          <a:ln>
            <a:solidFill>
              <a:srgbClr val="000066"/>
            </a:solidFill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627784" y="692696"/>
            <a:ext cx="4104456" cy="914400"/>
          </a:xfrm>
          <a:prstGeom prst="roundRect">
            <a:avLst/>
          </a:prstGeom>
          <a:solidFill>
            <a:srgbClr val="66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АТТЕСТАЦИЯ</a:t>
            </a:r>
            <a:endParaRPr lang="ru-RU" sz="28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43608" y="2132856"/>
            <a:ext cx="3312368" cy="914400"/>
          </a:xfrm>
          <a:prstGeom prst="roundRect">
            <a:avLst/>
          </a:prstGeom>
          <a:solidFill>
            <a:srgbClr val="C6F6D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002060"/>
                </a:solidFill>
              </a:rPr>
              <a:t>Обязательная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788024" y="2132856"/>
            <a:ext cx="4104456" cy="914400"/>
          </a:xfrm>
          <a:prstGeom prst="roundRect">
            <a:avLst/>
          </a:prstGeom>
          <a:solidFill>
            <a:srgbClr val="C6F6D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Добровольная </a:t>
            </a:r>
            <a:endParaRPr lang="ru-RU" sz="28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115616" y="3573016"/>
            <a:ext cx="3384376" cy="2880320"/>
          </a:xfrm>
          <a:prstGeom prst="roundRect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аттестация педагогических работников с целью подтверждения соответствия занимаемой должности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44008" y="3573016"/>
            <a:ext cx="4320480" cy="2880320"/>
          </a:xfrm>
          <a:prstGeom prst="roundRect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аттестация 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для </a:t>
            </a:r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установления соответствия уровня квалификации 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требованиям</a:t>
            </a:r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предъявляемым </a:t>
            </a:r>
            <a:endParaRPr lang="ru-RU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 </a:t>
            </a:r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первой или высшей квалификационной 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категориям</a:t>
            </a:r>
            <a:endParaRPr lang="ru-RU" sz="2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Стрелка вниз 14"/>
          <p:cNvSpPr/>
          <p:nvPr/>
        </p:nvSpPr>
        <p:spPr>
          <a:xfrm>
            <a:off x="2987824" y="1628800"/>
            <a:ext cx="144016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6084168" y="1628800"/>
            <a:ext cx="144016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2339752" y="3068960"/>
            <a:ext cx="144016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6804248" y="3068960"/>
            <a:ext cx="144016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5"/>
          <p:cNvPicPr>
            <a:picLocks noChangeAspect="1"/>
          </p:cNvPicPr>
          <p:nvPr/>
        </p:nvPicPr>
        <p:blipFill>
          <a:blip r:embed="rId2" cstate="print"/>
          <a:srcRect l="4576" t="10622" r="3775" b="8316"/>
          <a:stretch>
            <a:fillRect/>
          </a:stretch>
        </p:blipFill>
        <p:spPr bwMode="auto">
          <a:xfrm>
            <a:off x="1259632" y="980728"/>
            <a:ext cx="1152128" cy="1018946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</p:spPr>
      </p:pic>
      <p:pic>
        <p:nvPicPr>
          <p:cNvPr id="13" name="Рисунок 3"/>
          <p:cNvPicPr>
            <a:picLocks noChangeAspect="1"/>
          </p:cNvPicPr>
          <p:nvPr/>
        </p:nvPicPr>
        <p:blipFill>
          <a:blip r:embed="rId3" cstate="print"/>
          <a:srcRect l="6441" t="23180" r="7246" b="12540"/>
          <a:stretch>
            <a:fillRect/>
          </a:stretch>
        </p:blipFill>
        <p:spPr bwMode="auto">
          <a:xfrm>
            <a:off x="6876256" y="980728"/>
            <a:ext cx="1727200" cy="1017587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5" descr="https://im3-tub-ru.yandex.net/i?id=8b500e793260f55c74497beef3b6219b&amp;n=33&amp;h=190&amp;w=19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4221088"/>
            <a:ext cx="1846535" cy="1846536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571184" cy="1143000"/>
          </a:xfrm>
        </p:spPr>
        <p:txBody>
          <a:bodyPr/>
          <a:lstStyle/>
          <a:p>
            <a:pPr algn="l">
              <a:defRPr/>
            </a:pPr>
            <a:r>
              <a:rPr lang="ru-RU" b="1" u="sng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Заключение</a:t>
            </a:r>
            <a:endParaRPr lang="ru-RU" b="1" u="sng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412776"/>
            <a:ext cx="7344816" cy="3044949"/>
          </a:xfrm>
        </p:spPr>
        <p:txBody>
          <a:bodyPr>
            <a:normAutofit/>
          </a:bodyPr>
          <a:lstStyle/>
          <a:p>
            <a:pPr>
              <a:buFont typeface="Arial" charset="0"/>
              <a:buNone/>
              <a:defRPr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По итогам самоанализа следует сделать вывод о соответствии собственных профессиональных результатов требованиям, заявленной квалификационной категории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Arial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sz="32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При написании самоанализа важно учесть следующие требования:</a:t>
            </a:r>
            <a:endParaRPr lang="ru-RU" sz="3200" b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772816"/>
            <a:ext cx="7632848" cy="4237930"/>
          </a:xfrm>
        </p:spPr>
        <p:txBody>
          <a:bodyPr>
            <a:normAutofit fontScale="92500"/>
          </a:bodyPr>
          <a:lstStyle/>
          <a:p>
            <a:pPr>
              <a:buFontTx/>
              <a:buChar char="-"/>
              <a:defRPr/>
            </a:pP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самоанализ составляется в соответствии </a:t>
            </a:r>
          </a:p>
          <a:p>
            <a:pPr>
              <a:buFont typeface="Arial" charset="0"/>
              <a:buNone/>
              <a:defRPr/>
            </a:pP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с занимаемой должностью;</a:t>
            </a:r>
          </a:p>
          <a:p>
            <a:pPr>
              <a:buFontTx/>
              <a:buChar char="-"/>
              <a:defRPr/>
            </a:pP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в самоанализе представляются результаты </a:t>
            </a:r>
          </a:p>
          <a:p>
            <a:pPr>
              <a:buFont typeface="Arial" charset="0"/>
              <a:buNone/>
              <a:defRPr/>
            </a:pP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за межаттестационный период, но не более 5 лет;</a:t>
            </a:r>
          </a:p>
          <a:p>
            <a:pPr>
              <a:buFontTx/>
              <a:buChar char="-"/>
              <a:defRPr/>
            </a:pP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педагог вправе самостоятельно выбрать вариант</a:t>
            </a:r>
          </a:p>
          <a:p>
            <a:pPr>
              <a:buFont typeface="Arial" charset="0"/>
              <a:buNone/>
              <a:defRPr/>
            </a:pP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оформления самоанализа – текстовый или с</a:t>
            </a:r>
          </a:p>
          <a:p>
            <a:pPr>
              <a:buFont typeface="Arial" charset="0"/>
              <a:buNone/>
              <a:defRPr/>
            </a:pP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включением  таблиц;</a:t>
            </a:r>
          </a:p>
          <a:p>
            <a:pPr>
              <a:buFontTx/>
              <a:buChar char="-"/>
              <a:defRPr/>
            </a:pP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позиции самоанализа должны подтверждаться</a:t>
            </a:r>
          </a:p>
          <a:p>
            <a:pPr>
              <a:buFont typeface="Arial" charset="0"/>
              <a:buNone/>
              <a:defRPr/>
            </a:pP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материалами, размещенными в Портфолио (текст</a:t>
            </a:r>
          </a:p>
          <a:p>
            <a:pPr>
              <a:buFont typeface="Arial" charset="0"/>
              <a:buNone/>
              <a:defRPr/>
            </a:pP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Самоанализа включает ссылки на разделы </a:t>
            </a:r>
            <a:r>
              <a:rPr lang="ru-RU" sz="2400" dirty="0" err="1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Портфолио</a:t>
            </a: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).</a:t>
            </a:r>
          </a:p>
          <a:p>
            <a:pPr>
              <a:buFont typeface="Arial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im0-tub-ru.yandex.net/i?id=6cc454585039f8556fcaaa559a8dac80&amp;n=33&amp;h=190&amp;w=1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548680"/>
            <a:ext cx="1512168" cy="2299715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620688"/>
            <a:ext cx="6912495" cy="1143000"/>
          </a:xfrm>
        </p:spPr>
        <p:txBody>
          <a:bodyPr/>
          <a:lstStyle/>
          <a:p>
            <a:pPr algn="l">
              <a:defRPr/>
            </a:pPr>
            <a:r>
              <a:rPr lang="ru-RU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ВАЖНО!</a:t>
            </a:r>
            <a:endParaRPr lang="ru-RU" sz="3600" b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772816"/>
            <a:ext cx="7437264" cy="474228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Font typeface="Wingdings" pitchFamily="2" charset="2"/>
              <a:buChar char="q"/>
              <a:defRPr/>
            </a:pPr>
            <a:r>
              <a:rPr lang="ru-RU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 Самоанализ – </a:t>
            </a:r>
          </a:p>
          <a:p>
            <a:pPr>
              <a:spcBef>
                <a:spcPts val="0"/>
              </a:spcBef>
              <a:buNone/>
              <a:defRPr/>
            </a:pPr>
            <a:r>
              <a:rPr lang="ru-RU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   не статистический отчет;</a:t>
            </a:r>
          </a:p>
          <a:p>
            <a:pPr>
              <a:spcBef>
                <a:spcPts val="0"/>
              </a:spcBef>
              <a:buNone/>
              <a:defRPr/>
            </a:pPr>
            <a:endParaRPr lang="ru-RU" dirty="0" smtClean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q"/>
              <a:defRPr/>
            </a:pPr>
            <a:r>
              <a:rPr lang="ru-RU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 Самоанализ - это не представление имеющихся данных за определенный период, а </a:t>
            </a:r>
            <a:r>
              <a:rPr lang="ru-RU" b="1" u="sng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анализ и интерпретация собственной деятельности.</a:t>
            </a:r>
            <a:endParaRPr lang="ru-RU" dirty="0" smtClean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https://im2-tub-ru.yandex.net/i?id=d82160261be6833445d7a0fc8ff855e0&amp;n=33&amp;h=190&amp;w=25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4221088"/>
            <a:ext cx="2652185" cy="1991693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692696"/>
            <a:ext cx="7416824" cy="5472608"/>
          </a:xfrm>
        </p:spPr>
        <p:txBody>
          <a:bodyPr>
            <a:normAutofit fontScale="92500" lnSpcReduction="20000"/>
          </a:bodyPr>
          <a:lstStyle/>
          <a:p>
            <a:pPr>
              <a:buFont typeface="Arial" charset="0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2) </a:t>
            </a:r>
            <a:r>
              <a:rPr lang="ru-RU" sz="39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Информационно- аналитический отчет </a:t>
            </a:r>
            <a:r>
              <a:rPr lang="ru-RU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– </a:t>
            </a:r>
          </a:p>
          <a:p>
            <a:pPr>
              <a:buFont typeface="Arial" charset="0"/>
              <a:buNone/>
              <a:defRPr/>
            </a:pPr>
            <a:r>
              <a:rPr lang="ru-RU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       это обобщающий документ, в котором коротко, компактно представляется (описывается)  и анализируется деятельность педагога по направлениям, обозначенным в портфолио</a:t>
            </a:r>
            <a:r>
              <a:rPr lang="ru-RU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. </a:t>
            </a:r>
          </a:p>
          <a:p>
            <a:pPr>
              <a:buFont typeface="Arial" charset="0"/>
              <a:buNone/>
              <a:defRPr/>
            </a:pPr>
            <a:endParaRPr lang="ru-RU" b="1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charset="0"/>
              <a:buNone/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charset="0"/>
              <a:buNone/>
              <a:defRPr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 Составляется в свободной</a:t>
            </a:r>
          </a:p>
          <a:p>
            <a:pPr>
              <a:buFont typeface="Arial" charset="0"/>
              <a:buNone/>
              <a:defRPr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 форме, может содержать</a:t>
            </a:r>
          </a:p>
          <a:p>
            <a:pPr>
              <a:buFont typeface="Arial" charset="0"/>
              <a:buNone/>
              <a:defRPr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 таблицы.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фырырыкар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1196752"/>
            <a:ext cx="7870077" cy="5040560"/>
          </a:xfrm>
          <a:prstGeom prst="rect">
            <a:avLst/>
          </a:prstGeom>
          <a:ln>
            <a:solidFill>
              <a:srgbClr val="000066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1043608" y="620688"/>
            <a:ext cx="7704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Примерная форма ИАО (информационно-аналитического отчёта)</a:t>
            </a:r>
            <a:endParaRPr lang="ru-RU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87624" y="620689"/>
            <a:ext cx="7488832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ru-RU" sz="16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0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ВСЕ</a:t>
            </a:r>
            <a:r>
              <a:rPr lang="ru-RU" sz="24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документы размещаемые в </a:t>
            </a:r>
            <a:r>
              <a:rPr lang="ru-RU" sz="2400" b="1" dirty="0" err="1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Портфолио</a:t>
            </a:r>
            <a:r>
              <a:rPr lang="ru-RU" sz="24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оформляются в виде ФАЙЛА, в который входит:</a:t>
            </a:r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charset="0"/>
              <a:buAutoNum type="arabicParenR"/>
              <a:defRPr/>
            </a:pP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подтверждающий документ (диплом, грамота, сертификат, справка, заверенная руководителем ОУ);</a:t>
            </a:r>
          </a:p>
          <a:p>
            <a:pPr marL="342900" indent="-342900">
              <a:buFont typeface="Arial" charset="0"/>
              <a:buAutoNum type="arabicParenR"/>
              <a:defRPr/>
            </a:pP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содержательный компонент (план работы, отчёт, текст выступления, тезисы доклада, цели, задачи, анализ мероприятия, количественные и качественные показатели, отзывы о мероприятии и др. комментарии, поясняющие суть деятельности педагога)</a:t>
            </a:r>
          </a:p>
          <a:p>
            <a:pPr marL="342900" indent="-342900">
              <a:buFont typeface="Arial" charset="0"/>
              <a:buAutoNum type="arabicParenR"/>
              <a:defRPr/>
            </a:pP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defRPr/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* Возможно включение в файл фотографий,                </a:t>
            </a:r>
          </a:p>
          <a:p>
            <a:pPr marL="342900" indent="-342900">
              <a:defRPr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</a:t>
            </a:r>
            <a:r>
              <a:rPr lang="ru-RU" sz="2000" u="sng" dirty="0" smtClean="0">
                <a:latin typeface="Arial" pitchFamily="34" charset="0"/>
                <a:cs typeface="Arial" pitchFamily="34" charset="0"/>
              </a:rPr>
              <a:t>НО не вместо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вышеуказанных элементов!</a:t>
            </a:r>
          </a:p>
          <a:p>
            <a:pPr marL="342900" indent="-342900">
              <a:buFont typeface="Arial" charset="0"/>
              <a:buAutoNum type="arabicParenR"/>
              <a:defRPr/>
            </a:pPr>
            <a:endParaRPr lang="ru-RU" dirty="0" smtClean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5776" y="1268760"/>
            <a:ext cx="4572000" cy="18466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ru-RU" sz="24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ФАЙЛ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оформляется в виде единого документа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WORD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или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POWER POINT)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 переведённого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в формат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PDF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charset="0"/>
              <a:buNone/>
              <a:defRPr/>
            </a:pPr>
            <a:r>
              <a:rPr lang="ru-RU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dirty="0"/>
          </a:p>
        </p:txBody>
      </p:sp>
      <p:pic>
        <p:nvPicPr>
          <p:cNvPr id="14338" name="Picture 2" descr="http://s60.radikal.ru/i169/0910/65/1311091f98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2996952"/>
            <a:ext cx="1919528" cy="1840643"/>
          </a:xfrm>
          <a:prstGeom prst="rect">
            <a:avLst/>
          </a:prstGeom>
          <a:noFill/>
          <a:ln>
            <a:solidFill>
              <a:srgbClr val="000066"/>
            </a:solidFill>
          </a:ln>
        </p:spPr>
      </p:pic>
      <p:pic>
        <p:nvPicPr>
          <p:cNvPr id="2052" name="Picture 4" descr="http://i1.wp.com/www.techgrapple.com/wp-content/uploads/2016/01/Convert-Word-to-PDF.png?resize=670%2C3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3789040"/>
            <a:ext cx="4824536" cy="2376264"/>
          </a:xfrm>
          <a:prstGeom prst="rect">
            <a:avLst/>
          </a:prstGeom>
          <a:noFill/>
          <a:ln>
            <a:solidFill>
              <a:srgbClr val="000066"/>
            </a:solidFill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 descr="C:\Users\Оксана\Desktop\dhdh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764704"/>
            <a:ext cx="7559824" cy="3744416"/>
          </a:xfrm>
          <a:prstGeom prst="rect">
            <a:avLst/>
          </a:prstGeom>
          <a:noFill/>
          <a:ln>
            <a:solidFill>
              <a:srgbClr val="000066"/>
            </a:solidFill>
          </a:ln>
        </p:spPr>
      </p:pic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40352" y="5373216"/>
            <a:ext cx="1133480" cy="1133480"/>
          </a:xfrm>
          <a:prstGeom prst="ellipse">
            <a:avLst/>
          </a:prstGeom>
          <a:ln>
            <a:noFill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C:\Users\Оксана\Desktop\в папку к совещанию по аттестации\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548680"/>
            <a:ext cx="7145337" cy="5505450"/>
          </a:xfrm>
          <a:prstGeom prst="rect">
            <a:avLst/>
          </a:prstGeom>
          <a:noFill/>
          <a:ln>
            <a:solidFill>
              <a:srgbClr val="000066"/>
            </a:solidFill>
          </a:ln>
        </p:spPr>
      </p:pic>
      <p:pic>
        <p:nvPicPr>
          <p:cNvPr id="5" name="Рисунок 4" descr="Рисунок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40352" y="5373216"/>
            <a:ext cx="1133480" cy="1133480"/>
          </a:xfrm>
          <a:prstGeom prst="ellipse">
            <a:avLst/>
          </a:prstGeom>
          <a:ln>
            <a:noFill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C:\Users\Оксана\Desktop\в папку к совещанию по аттестации\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412776"/>
            <a:ext cx="7659753" cy="2788518"/>
          </a:xfrm>
          <a:prstGeom prst="rect">
            <a:avLst/>
          </a:prstGeom>
          <a:noFill/>
          <a:ln>
            <a:solidFill>
              <a:srgbClr val="000066"/>
            </a:solidFill>
          </a:ln>
        </p:spPr>
      </p:pic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40352" y="5373216"/>
            <a:ext cx="1133480" cy="1133480"/>
          </a:xfrm>
          <a:prstGeom prst="ellipse">
            <a:avLst/>
          </a:prstGeom>
          <a:ln>
            <a:noFill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14290"/>
            <a:ext cx="7128792" cy="1990574"/>
          </a:xfrm>
        </p:spPr>
        <p:txBody>
          <a:bodyPr>
            <a:noAutofit/>
          </a:bodyPr>
          <a:lstStyle/>
          <a:p>
            <a:pPr algn="l"/>
            <a:r>
              <a:rPr lang="ru-RU" sz="3600" b="1" dirty="0" smtClean="0">
                <a:solidFill>
                  <a:srgbClr val="002060"/>
                </a:solidFill>
              </a:rPr>
              <a:t>Документы, регламентирующие проведение аттестации педагогов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251520" y="2132856"/>
            <a:ext cx="8501122" cy="3999577"/>
          </a:xfrm>
        </p:spPr>
        <p:txBody>
          <a:bodyPr>
            <a:normAutofit/>
          </a:bodyPr>
          <a:lstStyle/>
          <a:p>
            <a:pPr algn="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размещены </a:t>
            </a:r>
            <a:b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сайте Министерства образования и науки Пермского края в разделе «Аттестация» </a:t>
            </a:r>
            <a:r>
              <a:rPr lang="ru-RU" sz="39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9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ru-RU" sz="39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US" sz="39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minobr.permkrai.ru</a:t>
            </a:r>
            <a:r>
              <a:rPr lang="ru-RU" sz="39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3900" b="1" i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6" name="Picture 2" descr="http://muzschoolglinka-elnya.admin-smolensk.ru/files/110/document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4077072"/>
            <a:ext cx="2438400" cy="24384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C:\Users\Оксана\Desktop\в папку к совещанию по аттестации\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052736"/>
            <a:ext cx="7664443" cy="3168352"/>
          </a:xfrm>
          <a:prstGeom prst="rect">
            <a:avLst/>
          </a:prstGeom>
          <a:noFill/>
          <a:ln>
            <a:solidFill>
              <a:srgbClr val="000066"/>
            </a:solidFill>
          </a:ln>
        </p:spPr>
      </p:pic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40352" y="5373216"/>
            <a:ext cx="1133480" cy="1133480"/>
          </a:xfrm>
          <a:prstGeom prst="ellipse">
            <a:avLst/>
          </a:prstGeom>
          <a:ln>
            <a:noFill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C:\Users\Оксана\Desktop\в папку к совещанию по аттестации\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692696"/>
            <a:ext cx="7335837" cy="4533900"/>
          </a:xfrm>
          <a:prstGeom prst="rect">
            <a:avLst/>
          </a:prstGeom>
          <a:noFill/>
          <a:ln>
            <a:solidFill>
              <a:srgbClr val="000066"/>
            </a:solidFill>
          </a:ln>
        </p:spPr>
      </p:pic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40352" y="5373216"/>
            <a:ext cx="1133480" cy="1133480"/>
          </a:xfrm>
          <a:prstGeom prst="ellipse">
            <a:avLst/>
          </a:prstGeom>
          <a:ln>
            <a:noFill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 descr="http://www.studentenwohnheime-muc.de/Bilder/M_Checkliste.jpg"/>
          <p:cNvPicPr>
            <a:picLocks noChangeAspect="1" noChangeArrowheads="1"/>
          </p:cNvPicPr>
          <p:nvPr/>
        </p:nvPicPr>
        <p:blipFill>
          <a:blip r:embed="rId2" cstate="print"/>
          <a:srcRect l="21950" r="18436"/>
          <a:stretch>
            <a:fillRect/>
          </a:stretch>
        </p:blipFill>
        <p:spPr bwMode="auto">
          <a:xfrm>
            <a:off x="6804248" y="4221088"/>
            <a:ext cx="1728192" cy="2049223"/>
          </a:xfrm>
          <a:prstGeom prst="rect">
            <a:avLst/>
          </a:prstGeom>
          <a:noFill/>
          <a:ln>
            <a:solidFill>
              <a:srgbClr val="000066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2952328" cy="1143000"/>
          </a:xfrm>
        </p:spPr>
        <p:txBody>
          <a:bodyPr>
            <a:normAutofit fontScale="90000"/>
          </a:bodyPr>
          <a:lstStyle/>
          <a:p>
            <a:pPr algn="r"/>
            <a:r>
              <a:rPr lang="ru-RU" b="1" u="sng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</a:t>
            </a:r>
            <a:r>
              <a:rPr lang="ru-RU" u="sng" dirty="0" smtClean="0">
                <a:solidFill>
                  <a:srgbClr val="000066"/>
                </a:solidFill>
              </a:rPr>
              <a:t/>
            </a:r>
            <a:br>
              <a:rPr lang="ru-RU" u="sng" dirty="0" smtClean="0">
                <a:solidFill>
                  <a:srgbClr val="000066"/>
                </a:solidFill>
              </a:rPr>
            </a:br>
            <a:endParaRPr lang="ru-RU" u="sng" dirty="0">
              <a:solidFill>
                <a:srgbClr val="00006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556792"/>
            <a:ext cx="7437512" cy="4958011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0066"/>
                </a:solidFill>
              </a:rPr>
              <a:t>       По итогам проведения экспертизы  материалов ПОРТФОЛИО при выставлению итоговой </a:t>
            </a:r>
            <a:r>
              <a:rPr lang="ru-RU" b="1" dirty="0" smtClean="0">
                <a:solidFill>
                  <a:srgbClr val="000066"/>
                </a:solidFill>
              </a:rPr>
              <a:t>оценки 75% </a:t>
            </a:r>
            <a:r>
              <a:rPr lang="ru-RU" dirty="0" smtClean="0">
                <a:solidFill>
                  <a:srgbClr val="000066"/>
                </a:solidFill>
              </a:rPr>
              <a:t>и более от максимально возможного количества баллов эксперт  выносит положительное экспертное заключение</a:t>
            </a:r>
            <a:endParaRPr lang="ru-RU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arketing-now.ru/wp-content/uploads/2015/10/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3140968"/>
            <a:ext cx="3697303" cy="2232248"/>
          </a:xfrm>
          <a:prstGeom prst="rect">
            <a:avLst/>
          </a:prstGeom>
          <a:noFill/>
          <a:ln>
            <a:solidFill>
              <a:srgbClr val="000066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1187624" y="692696"/>
            <a:ext cx="741682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ЦЕЛЬ –  </a:t>
            </a:r>
          </a:p>
          <a:p>
            <a:r>
              <a:rPr lang="ru-RU" sz="3200" b="1" dirty="0" smtClean="0">
                <a:solidFill>
                  <a:srgbClr val="002060"/>
                </a:solidFill>
                <a:ea typeface="Cambria Math" pitchFamily="18" charset="0"/>
                <a:cs typeface="Arial" pitchFamily="34" charset="0"/>
              </a:rPr>
              <a:t>построение и реализация индивидуального плана подготовки к предстоящей  аттестации</a:t>
            </a:r>
            <a:r>
              <a:rPr lang="ru-RU" sz="3200" b="1" dirty="0" smtClean="0">
                <a:solidFill>
                  <a:srgbClr val="002060"/>
                </a:solidFill>
              </a:rPr>
              <a:t>    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4" name="Picture 2" descr="http://ecsurgut.ru/wp-content/uploads/2016/04/pla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3284984"/>
            <a:ext cx="2880320" cy="2154907"/>
          </a:xfrm>
          <a:prstGeom prst="rect">
            <a:avLst/>
          </a:prstGeom>
          <a:noFill/>
        </p:spPr>
      </p:pic>
      <p:sp>
        <p:nvSpPr>
          <p:cNvPr id="5" name="Стрелка вправо 4"/>
          <p:cNvSpPr/>
          <p:nvPr/>
        </p:nvSpPr>
        <p:spPr>
          <a:xfrm>
            <a:off x="5220072" y="3573016"/>
            <a:ext cx="648072" cy="484632"/>
          </a:xfrm>
          <a:prstGeom prst="rightArrow">
            <a:avLst/>
          </a:prstGeom>
          <a:solidFill>
            <a:srgbClr val="000066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043608" y="620689"/>
          <a:ext cx="7704857" cy="5837283"/>
        </p:xfrm>
        <a:graphic>
          <a:graphicData uri="http://schemas.openxmlformats.org/drawingml/2006/table">
            <a:tbl>
              <a:tblPr/>
              <a:tblGrid>
                <a:gridCol w="540691"/>
                <a:gridCol w="2728037"/>
                <a:gridCol w="3031719"/>
                <a:gridCol w="1404410"/>
              </a:tblGrid>
              <a:tr h="6223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 № </a:t>
                      </a: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п\п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 Направление работы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Планируемые мероприятия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</a:rPr>
                        <a:t>Результат по итогам четверти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1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Методическая тема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(в рамках работы в проблемной группе в ОУ)</a:t>
                      </a: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62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Участие в работе ГГ/ТГ, районных, городских проблемных и творческих группах</a:t>
                      </a: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239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Публикации: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i="1">
                          <a:latin typeface="Times New Roman"/>
                          <a:ea typeface="Times New Roman"/>
                        </a:rPr>
                        <a:t>в печат. сборниках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i="1">
                          <a:latin typeface="Times New Roman"/>
                          <a:ea typeface="Times New Roman"/>
                        </a:rPr>
                        <a:t>в Интернете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73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Презентация пед. опыта: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i="1">
                          <a:latin typeface="Times New Roman"/>
                          <a:ea typeface="Times New Roman"/>
                        </a:rPr>
                        <a:t>конференции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i="1">
                          <a:latin typeface="Times New Roman"/>
                          <a:ea typeface="Times New Roman"/>
                        </a:rPr>
                        <a:t>семинары 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i="1">
                          <a:latin typeface="Times New Roman"/>
                          <a:ea typeface="Times New Roman"/>
                        </a:rPr>
                        <a:t>открытые уроки 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i="1">
                          <a:latin typeface="Times New Roman"/>
                          <a:ea typeface="Times New Roman"/>
                        </a:rPr>
                        <a:t>мастер-классы 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62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Разработка программ факультативов, КСК и методических материалов</a:t>
                      </a: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909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Экспертная деятельность  (жюри конкурсов, олимпиад и пр.)</a:t>
                      </a: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9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7</a:t>
                      </a: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Участие в конкурсах профмастерства</a:t>
                      </a: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971600" y="476675"/>
          <a:ext cx="7776864" cy="6013197"/>
        </p:xfrm>
        <a:graphic>
          <a:graphicData uri="http://schemas.openxmlformats.org/drawingml/2006/table">
            <a:tbl>
              <a:tblPr/>
              <a:tblGrid>
                <a:gridCol w="663850"/>
                <a:gridCol w="3109607"/>
                <a:gridCol w="2534326"/>
                <a:gridCol w="1469081"/>
              </a:tblGrid>
              <a:tr h="6325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 № </a:t>
                      </a: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п\п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 Направление работы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Планируемые мероприятия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</a:rPr>
                        <a:t>Результат по итогам четверти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25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8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Участие в проекте/руководство проектом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8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9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Внутришкольные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мониторинги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8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10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ЕГЭ, ОГЭ, ВПР и др. внешние мониторинги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86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11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Внеурочная деятельность: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i="1">
                          <a:latin typeface="Times New Roman"/>
                          <a:ea typeface="Times New Roman"/>
                        </a:rPr>
                        <a:t>кружки 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i="1">
                          <a:latin typeface="Times New Roman"/>
                          <a:ea typeface="Times New Roman"/>
                        </a:rPr>
                        <a:t>факультативы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i="1">
                          <a:latin typeface="Times New Roman"/>
                          <a:ea typeface="Times New Roman"/>
                        </a:rPr>
                        <a:t>платные услуги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i="1">
                          <a:latin typeface="Times New Roman"/>
                          <a:ea typeface="Times New Roman"/>
                        </a:rPr>
                        <a:t>внеклассные мероприятия по предмету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i="1">
                          <a:latin typeface="Times New Roman"/>
                          <a:ea typeface="Times New Roman"/>
                        </a:rPr>
                        <a:t>работа с классом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3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12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Подготовка учащихся к конкурсам. соревнованиям, фестивалям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3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13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Подготовка учащихся к  НПК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36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14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Подготовка учащихся к олимпиадам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878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15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Работа с родителями и социальными партнёрами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logists.by/data/news/images/4f/f4/4ff472c5b3fd9b3058e9fc07ae42cbd7.jpg?138372345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692696"/>
            <a:ext cx="1512168" cy="1512168"/>
          </a:xfrm>
          <a:prstGeom prst="rect">
            <a:avLst/>
          </a:prstGeom>
          <a:noFill/>
          <a:ln>
            <a:solidFill>
              <a:srgbClr val="000066"/>
            </a:solidFill>
          </a:ln>
        </p:spPr>
      </p:pic>
      <p:pic>
        <p:nvPicPr>
          <p:cNvPr id="6148" name="Picture 4" descr="http://3.bp.blogspot.com/-T-9yDUF5rf0/TmcQmZHStqI/AAAAAAAAAE0/UoOShyWRy1o/s1600/%25D1%2580%25D0%25BE%25D1%2581%25D1%2582+%25D0%25B1%25D0%25B8%25D0%25B7%25D0%25BD%25D0%25B5%25D1%2581%25D0%25B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692696"/>
            <a:ext cx="1512168" cy="1512168"/>
          </a:xfrm>
          <a:prstGeom prst="rect">
            <a:avLst/>
          </a:prstGeom>
          <a:noFill/>
          <a:ln>
            <a:solidFill>
              <a:srgbClr val="000066"/>
            </a:solidFill>
          </a:ln>
        </p:spPr>
      </p:pic>
      <p:pic>
        <p:nvPicPr>
          <p:cNvPr id="6152" name="Picture 8" descr="http://www.fingers5.ru/lp/images/growth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692696"/>
            <a:ext cx="1764490" cy="1512168"/>
          </a:xfrm>
          <a:prstGeom prst="rect">
            <a:avLst/>
          </a:prstGeom>
          <a:noFill/>
          <a:ln>
            <a:solidFill>
              <a:srgbClr val="000066"/>
            </a:solidFill>
          </a:ln>
        </p:spPr>
      </p:pic>
      <p:pic>
        <p:nvPicPr>
          <p:cNvPr id="5" name="Picture 2" descr="E:\Работа\Работа\ЮЛЯ\Векторные картинки\человечки\089087 (3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03648" y="3140968"/>
            <a:ext cx="2016224" cy="2545955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</p:spPr>
      </p:pic>
      <p:pic>
        <p:nvPicPr>
          <p:cNvPr id="6" name="Picture 2" descr="http://lublino.mos.ru/bgPic1.jpg"/>
          <p:cNvPicPr>
            <a:picLocks noChangeAspect="1" noChangeArrowheads="1"/>
          </p:cNvPicPr>
          <p:nvPr/>
        </p:nvPicPr>
        <p:blipFill>
          <a:blip r:embed="rId6" cstate="print"/>
          <a:srcRect l="9836" r="9836"/>
          <a:stretch>
            <a:fillRect/>
          </a:stretch>
        </p:blipFill>
        <p:spPr bwMode="auto">
          <a:xfrm>
            <a:off x="4644008" y="3140968"/>
            <a:ext cx="3631223" cy="2542782"/>
          </a:xfrm>
          <a:prstGeom prst="rect">
            <a:avLst/>
          </a:prstGeom>
          <a:noFill/>
          <a:ln>
            <a:solidFill>
              <a:srgbClr val="000066"/>
            </a:solidFill>
          </a:ln>
        </p:spPr>
      </p:pic>
      <p:sp>
        <p:nvSpPr>
          <p:cNvPr id="7" name="Равно 6"/>
          <p:cNvSpPr/>
          <p:nvPr/>
        </p:nvSpPr>
        <p:spPr>
          <a:xfrm>
            <a:off x="3491880" y="3933056"/>
            <a:ext cx="1058416" cy="914400"/>
          </a:xfrm>
          <a:prstGeom prst="mathEqual">
            <a:avLst/>
          </a:prstGeom>
          <a:solidFill>
            <a:srgbClr val="000066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3203848" y="1340768"/>
            <a:ext cx="648072" cy="484632"/>
          </a:xfrm>
          <a:prstGeom prst="rightArrow">
            <a:avLst/>
          </a:prstGeom>
          <a:solidFill>
            <a:srgbClr val="000066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5652120" y="1340768"/>
            <a:ext cx="648072" cy="484632"/>
          </a:xfrm>
          <a:prstGeom prst="rightArrow">
            <a:avLst/>
          </a:prstGeom>
          <a:solidFill>
            <a:srgbClr val="000066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836712"/>
            <a:ext cx="7704856" cy="78296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0066"/>
                </a:solidFill>
              </a:rPr>
              <a:t>Оценка материалов педагогического работника проводится экспертом на основании следующих критериев:</a:t>
            </a:r>
            <a:r>
              <a:rPr lang="ru-RU" sz="2800" dirty="0" smtClean="0">
                <a:solidFill>
                  <a:srgbClr val="000066"/>
                </a:solidFill>
              </a:rPr>
              <a:t/>
            </a:r>
            <a:br>
              <a:rPr lang="ru-RU" sz="2800" dirty="0" smtClean="0">
                <a:solidFill>
                  <a:srgbClr val="000066"/>
                </a:solidFill>
              </a:rPr>
            </a:br>
            <a:endParaRPr lang="ru-RU" sz="2800" dirty="0">
              <a:solidFill>
                <a:srgbClr val="00006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2204864"/>
            <a:ext cx="8229600" cy="3949899"/>
          </a:xfrm>
        </p:spPr>
        <p:txBody>
          <a:bodyPr>
            <a:noAutofit/>
          </a:bodyPr>
          <a:lstStyle/>
          <a:p>
            <a:pPr lvl="0"/>
            <a:r>
              <a:rPr lang="ru-RU" sz="2000" b="1" dirty="0" smtClean="0">
                <a:solidFill>
                  <a:srgbClr val="000066"/>
                </a:solidFill>
              </a:rPr>
              <a:t>результативность </a:t>
            </a:r>
            <a:r>
              <a:rPr lang="ru-RU" sz="2000" dirty="0" smtClean="0">
                <a:solidFill>
                  <a:srgbClr val="000066"/>
                </a:solidFill>
              </a:rPr>
              <a:t>деятельности педагогического работника, подтвержденная соответствующими Материалами;</a:t>
            </a:r>
          </a:p>
          <a:p>
            <a:pPr lvl="0"/>
            <a:r>
              <a:rPr lang="ru-RU" sz="2000" b="1" dirty="0" smtClean="0">
                <a:solidFill>
                  <a:srgbClr val="000066"/>
                </a:solidFill>
              </a:rPr>
              <a:t>соответствие профилю деятельности</a:t>
            </a:r>
            <a:r>
              <a:rPr lang="ru-RU" sz="2000" dirty="0" smtClean="0">
                <a:solidFill>
                  <a:srgbClr val="000066"/>
                </a:solidFill>
              </a:rPr>
              <a:t>;</a:t>
            </a:r>
          </a:p>
          <a:p>
            <a:pPr lvl="0"/>
            <a:r>
              <a:rPr lang="ru-RU" sz="2000" b="1" dirty="0" smtClean="0">
                <a:solidFill>
                  <a:srgbClr val="000066"/>
                </a:solidFill>
              </a:rPr>
              <a:t>систематичность </a:t>
            </a:r>
            <a:r>
              <a:rPr lang="ru-RU" sz="2000" dirty="0" smtClean="0">
                <a:solidFill>
                  <a:srgbClr val="000066"/>
                </a:solidFill>
              </a:rPr>
              <a:t>работы педагога и отражение её в Материалах, представленных за весь межаттестационный период;</a:t>
            </a:r>
          </a:p>
          <a:p>
            <a:pPr lvl="0"/>
            <a:r>
              <a:rPr lang="ru-RU" sz="2000" dirty="0" smtClean="0">
                <a:solidFill>
                  <a:srgbClr val="000066"/>
                </a:solidFill>
              </a:rPr>
              <a:t>содержательная </a:t>
            </a:r>
            <a:r>
              <a:rPr lang="ru-RU" sz="2000" b="1" dirty="0" smtClean="0">
                <a:solidFill>
                  <a:srgbClr val="000066"/>
                </a:solidFill>
              </a:rPr>
              <a:t>ценность</a:t>
            </a:r>
            <a:r>
              <a:rPr lang="ru-RU" sz="2000" dirty="0" smtClean="0">
                <a:solidFill>
                  <a:srgbClr val="000066"/>
                </a:solidFill>
              </a:rPr>
              <a:t> Материалов;</a:t>
            </a:r>
          </a:p>
          <a:p>
            <a:pPr lvl="0"/>
            <a:r>
              <a:rPr lang="ru-RU" sz="2000" dirty="0" smtClean="0">
                <a:solidFill>
                  <a:srgbClr val="000066"/>
                </a:solidFill>
              </a:rPr>
              <a:t> </a:t>
            </a:r>
            <a:r>
              <a:rPr lang="ru-RU" sz="2000" b="1" dirty="0" smtClean="0">
                <a:solidFill>
                  <a:srgbClr val="000066"/>
                </a:solidFill>
              </a:rPr>
              <a:t>количество и доля обучающихся, охваченных разными формами  воспитательной (в том числе внеурочной) деятельности;</a:t>
            </a:r>
            <a:endParaRPr lang="ru-RU" sz="2000" dirty="0" smtClean="0">
              <a:solidFill>
                <a:srgbClr val="000066"/>
              </a:solidFill>
            </a:endParaRPr>
          </a:p>
          <a:p>
            <a:pPr lvl="0"/>
            <a:r>
              <a:rPr lang="ru-RU" sz="2000" b="1" dirty="0" smtClean="0">
                <a:solidFill>
                  <a:srgbClr val="000066"/>
                </a:solidFill>
              </a:rPr>
              <a:t>качество</a:t>
            </a:r>
            <a:r>
              <a:rPr lang="ru-RU" sz="2000" dirty="0" smtClean="0">
                <a:solidFill>
                  <a:srgbClr val="000066"/>
                </a:solidFill>
              </a:rPr>
              <a:t> представленных Материалов;</a:t>
            </a:r>
          </a:p>
          <a:p>
            <a:r>
              <a:rPr lang="ru-RU" sz="2000" b="1" dirty="0" smtClean="0">
                <a:solidFill>
                  <a:srgbClr val="000066"/>
                </a:solidFill>
              </a:rPr>
              <a:t>соответствие тенденциям </a:t>
            </a:r>
            <a:r>
              <a:rPr lang="ru-RU" sz="2000" dirty="0" smtClean="0">
                <a:solidFill>
                  <a:srgbClr val="000066"/>
                </a:solidFill>
              </a:rPr>
              <a:t>развития системы образования</a:t>
            </a:r>
            <a:endParaRPr lang="ru-RU" sz="2000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548680"/>
            <a:ext cx="3466728" cy="251115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err="1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Портфолио</a:t>
            </a:r>
            <a:endParaRPr lang="ru-RU" b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Оксана\Desktop\в папку к совещанию по аттестации\Снимокerteyerh.PNG"/>
          <p:cNvPicPr>
            <a:picLocks noChangeAspect="1" noChangeArrowheads="1"/>
          </p:cNvPicPr>
          <p:nvPr/>
        </p:nvPicPr>
        <p:blipFill>
          <a:blip r:embed="rId2" cstate="print"/>
          <a:srcRect l="14286" t="2574" r="17857" b="21507"/>
          <a:stretch>
            <a:fillRect/>
          </a:stretch>
        </p:blipFill>
        <p:spPr bwMode="auto">
          <a:xfrm>
            <a:off x="4932040" y="764704"/>
            <a:ext cx="3431975" cy="5328592"/>
          </a:xfrm>
          <a:prstGeom prst="rect">
            <a:avLst/>
          </a:prstGeom>
          <a:noFill/>
          <a:ln>
            <a:solidFill>
              <a:srgbClr val="000066"/>
            </a:solidFill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Круговая стрелка 55"/>
          <p:cNvSpPr/>
          <p:nvPr/>
        </p:nvSpPr>
        <p:spPr>
          <a:xfrm rot="5400000">
            <a:off x="7899220" y="5286356"/>
            <a:ext cx="978408" cy="1152128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0800000"/>
              <a:gd name="adj5" fmla="val 1770"/>
            </a:avLst>
          </a:prstGeom>
          <a:solidFill>
            <a:srgbClr val="E95449"/>
          </a:solidFill>
          <a:ln>
            <a:solidFill>
              <a:srgbClr val="E954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53" name="Прямая соединительная линия 52"/>
          <p:cNvCxnSpPr/>
          <p:nvPr/>
        </p:nvCxnSpPr>
        <p:spPr>
          <a:xfrm flipH="1">
            <a:off x="5580112" y="4869160"/>
            <a:ext cx="1080120" cy="0"/>
          </a:xfrm>
          <a:prstGeom prst="line">
            <a:avLst/>
          </a:prstGeom>
          <a:ln w="571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Стрелка вправо 51"/>
          <p:cNvSpPr/>
          <p:nvPr/>
        </p:nvSpPr>
        <p:spPr>
          <a:xfrm rot="16200000" flipV="1">
            <a:off x="3563888" y="1556792"/>
            <a:ext cx="639687" cy="63623"/>
          </a:xfrm>
          <a:prstGeom prst="rightArrow">
            <a:avLst>
              <a:gd name="adj1" fmla="val 50000"/>
              <a:gd name="adj2" fmla="val 963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flipV="1">
            <a:off x="1295636" y="931032"/>
            <a:ext cx="0" cy="57606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Нашивка 1"/>
          <p:cNvSpPr/>
          <p:nvPr/>
        </p:nvSpPr>
        <p:spPr>
          <a:xfrm rot="16200000">
            <a:off x="4401692" y="3225576"/>
            <a:ext cx="484632" cy="1080120"/>
          </a:xfrm>
          <a:prstGeom prst="chevron">
            <a:avLst>
              <a:gd name="adj" fmla="val 95543"/>
            </a:avLst>
          </a:prstGeom>
          <a:solidFill>
            <a:schemeClr val="accent1">
              <a:lumMod val="75000"/>
            </a:schemeClr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899592" y="404664"/>
            <a:ext cx="1620180" cy="72008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Работа с социальными партнёрами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войная стрелка влево/вверх 3"/>
          <p:cNvSpPr/>
          <p:nvPr/>
        </p:nvSpPr>
        <p:spPr>
          <a:xfrm rot="5400000" flipH="1">
            <a:off x="4860032" y="606996"/>
            <a:ext cx="1296144" cy="936104"/>
          </a:xfrm>
          <a:prstGeom prst="leftUpArrow">
            <a:avLst>
              <a:gd name="adj1" fmla="val 2916"/>
              <a:gd name="adj2" fmla="val 6695"/>
              <a:gd name="adj3" fmla="val 3098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 rot="10800000" flipV="1">
            <a:off x="2519772" y="1651112"/>
            <a:ext cx="639687" cy="63624"/>
          </a:xfrm>
          <a:prstGeom prst="rightArrow">
            <a:avLst>
              <a:gd name="adj1" fmla="val 50000"/>
              <a:gd name="adj2" fmla="val 963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>
            <a:off x="5616116" y="5467536"/>
            <a:ext cx="936104" cy="0"/>
          </a:xfrm>
          <a:prstGeom prst="line">
            <a:avLst/>
          </a:prstGeom>
          <a:ln w="571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Стрелка вправо 7"/>
          <p:cNvSpPr/>
          <p:nvPr/>
        </p:nvSpPr>
        <p:spPr>
          <a:xfrm rot="5400000">
            <a:off x="6696235" y="1088742"/>
            <a:ext cx="1152127" cy="72008"/>
          </a:xfrm>
          <a:prstGeom prst="rightArrow">
            <a:avLst>
              <a:gd name="adj1" fmla="val 50000"/>
              <a:gd name="adj2" fmla="val 963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9" name="Нашивка 8"/>
          <p:cNvSpPr/>
          <p:nvPr/>
        </p:nvSpPr>
        <p:spPr>
          <a:xfrm rot="16200000">
            <a:off x="6993980" y="129232"/>
            <a:ext cx="484632" cy="1080120"/>
          </a:xfrm>
          <a:prstGeom prst="chevron">
            <a:avLst>
              <a:gd name="adj" fmla="val 95543"/>
            </a:avLst>
          </a:prstGeom>
          <a:solidFill>
            <a:schemeClr val="accent1">
              <a:lumMod val="75000"/>
            </a:schemeClr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Стрелка вправо 9"/>
          <p:cNvSpPr/>
          <p:nvPr/>
        </p:nvSpPr>
        <p:spPr>
          <a:xfrm rot="5400000" flipV="1">
            <a:off x="4535996" y="2947256"/>
            <a:ext cx="639687" cy="63623"/>
          </a:xfrm>
          <a:prstGeom prst="rightArrow">
            <a:avLst>
              <a:gd name="adj1" fmla="val 50000"/>
              <a:gd name="adj2" fmla="val 963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5400000" flipV="1">
            <a:off x="2879812" y="3235288"/>
            <a:ext cx="639687" cy="63623"/>
          </a:xfrm>
          <a:prstGeom prst="rightArrow">
            <a:avLst>
              <a:gd name="adj1" fmla="val 50000"/>
              <a:gd name="adj2" fmla="val 963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5400000" flipV="1">
            <a:off x="2807804" y="3739344"/>
            <a:ext cx="1656184" cy="72008"/>
          </a:xfrm>
          <a:prstGeom prst="rightArrow">
            <a:avLst>
              <a:gd name="adj1" fmla="val 50000"/>
              <a:gd name="adj2" fmla="val 963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3" name="Нашивка 12"/>
          <p:cNvSpPr/>
          <p:nvPr/>
        </p:nvSpPr>
        <p:spPr>
          <a:xfrm rot="16200000">
            <a:off x="3573600" y="4787440"/>
            <a:ext cx="484632" cy="1080120"/>
          </a:xfrm>
          <a:prstGeom prst="chevron">
            <a:avLst>
              <a:gd name="adj" fmla="val 95543"/>
            </a:avLst>
          </a:prstGeom>
          <a:solidFill>
            <a:schemeClr val="accent1">
              <a:lumMod val="75000"/>
            </a:schemeClr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807804" y="4603440"/>
            <a:ext cx="2520280" cy="648072"/>
          </a:xfrm>
          <a:prstGeom prst="roundRect">
            <a:avLst/>
          </a:prstGeom>
          <a:solidFill>
            <a:srgbClr val="E7D3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Качество обучения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Нашивка 14"/>
          <p:cNvSpPr/>
          <p:nvPr/>
        </p:nvSpPr>
        <p:spPr>
          <a:xfrm rot="16200000">
            <a:off x="7137996" y="1785416"/>
            <a:ext cx="484632" cy="1080120"/>
          </a:xfrm>
          <a:prstGeom prst="chevron">
            <a:avLst>
              <a:gd name="adj" fmla="val 95543"/>
            </a:avLst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1331640" y="3140968"/>
            <a:ext cx="0" cy="3240360"/>
          </a:xfrm>
          <a:prstGeom prst="line">
            <a:avLst/>
          </a:prstGeom>
          <a:ln w="571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>
            <a:off x="5580112" y="4293096"/>
            <a:ext cx="720080" cy="0"/>
          </a:xfrm>
          <a:prstGeom prst="line">
            <a:avLst/>
          </a:prstGeom>
          <a:ln w="571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7416316" y="1795128"/>
            <a:ext cx="0" cy="1872208"/>
          </a:xfrm>
          <a:prstGeom prst="line">
            <a:avLst/>
          </a:prstGeom>
          <a:ln w="571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Двойная стрелка влево/вверх 19"/>
          <p:cNvSpPr/>
          <p:nvPr/>
        </p:nvSpPr>
        <p:spPr>
          <a:xfrm flipH="1" flipV="1">
            <a:off x="1979712" y="2132856"/>
            <a:ext cx="1224136" cy="648072"/>
          </a:xfrm>
          <a:prstGeom prst="leftUpArrow">
            <a:avLst>
              <a:gd name="adj1" fmla="val 2916"/>
              <a:gd name="adj2" fmla="val 6695"/>
              <a:gd name="adj3" fmla="val 3098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21" name="Двойная стрелка влево/вверх 20"/>
          <p:cNvSpPr/>
          <p:nvPr/>
        </p:nvSpPr>
        <p:spPr>
          <a:xfrm rot="10800000" flipV="1">
            <a:off x="5544108" y="2443200"/>
            <a:ext cx="936104" cy="3888432"/>
          </a:xfrm>
          <a:prstGeom prst="leftUpArrow">
            <a:avLst>
              <a:gd name="adj1" fmla="val 2916"/>
              <a:gd name="adj2" fmla="val 6695"/>
              <a:gd name="adj3" fmla="val 3098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2735796" y="1435088"/>
            <a:ext cx="3024336" cy="1584176"/>
          </a:xfrm>
          <a:prstGeom prst="roundRect">
            <a:avLst/>
          </a:prstGeom>
          <a:solidFill>
            <a:srgbClr val="FFFF66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4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ПОРТФОЛИО </a:t>
            </a:r>
          </a:p>
          <a:p>
            <a:pPr algn="ctr"/>
            <a:endParaRPr lang="ru-RU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084168" y="332656"/>
            <a:ext cx="2664296" cy="28803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Методическая  работа 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048164" y="1723120"/>
            <a:ext cx="2664296" cy="57606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Трансляция педагогического опыта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5904148" y="2443200"/>
            <a:ext cx="1440160" cy="50405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Конференции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5976156" y="3933056"/>
            <a:ext cx="2736304" cy="64807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7560332" y="2443200"/>
            <a:ext cx="1368152" cy="50405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Семинары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5904148" y="3019264"/>
            <a:ext cx="1440160" cy="43204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Открытые уроки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7560332" y="3019264"/>
            <a:ext cx="1368152" cy="43204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Мастер-классы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2195736" y="3595328"/>
            <a:ext cx="1332148" cy="72008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Проектная деятельность</a:t>
            </a:r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3959932" y="3307296"/>
            <a:ext cx="1584176" cy="504056"/>
          </a:xfrm>
          <a:prstGeom prst="roundRect">
            <a:avLst/>
          </a:prstGeom>
          <a:solidFill>
            <a:srgbClr val="DA6DD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Внеурочная деятельность</a:t>
            </a:r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899592" y="2780928"/>
            <a:ext cx="1692188" cy="504056"/>
          </a:xfrm>
          <a:prstGeom prst="roundRect">
            <a:avLst/>
          </a:prstGeom>
          <a:solidFill>
            <a:srgbClr val="169E9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Подготовка учащихся к :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899592" y="1363080"/>
            <a:ext cx="1620180" cy="648072"/>
          </a:xfrm>
          <a:prstGeom prst="roundRect">
            <a:avLst/>
          </a:prstGeom>
          <a:solidFill>
            <a:srgbClr val="5EA04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899592" y="3429000"/>
            <a:ext cx="1188132" cy="504056"/>
          </a:xfrm>
          <a:prstGeom prst="roundRect">
            <a:avLst/>
          </a:prstGeom>
          <a:solidFill>
            <a:srgbClr val="26C7D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Конкурсам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899592" y="4149080"/>
            <a:ext cx="1224136" cy="504056"/>
          </a:xfrm>
          <a:prstGeom prst="roundRect">
            <a:avLst/>
          </a:prstGeom>
          <a:solidFill>
            <a:srgbClr val="26C7D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Соревнованиям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5760132" y="715008"/>
            <a:ext cx="1440160" cy="86409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Проблемные группы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7344308" y="715008"/>
            <a:ext cx="1584176" cy="86409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Творческие группы  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120172" y="3933056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Разработка программ факультативов, элективных курсов, КСК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6768244" y="3523320"/>
            <a:ext cx="1656184" cy="33772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Публикации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6012160" y="4653136"/>
            <a:ext cx="2736304" cy="432048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TextBox 42"/>
          <p:cNvSpPr txBox="1"/>
          <p:nvPr/>
        </p:nvSpPr>
        <p:spPr>
          <a:xfrm>
            <a:off x="6264188" y="4725144"/>
            <a:ext cx="24265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Экспертная деятельность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6012160" y="5157192"/>
            <a:ext cx="2736304" cy="576064"/>
          </a:xfrm>
          <a:prstGeom prst="roundRect">
            <a:avLst/>
          </a:prstGeom>
          <a:solidFill>
            <a:srgbClr val="E9544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Box 45"/>
          <p:cNvSpPr txBox="1"/>
          <p:nvPr/>
        </p:nvSpPr>
        <p:spPr>
          <a:xfrm>
            <a:off x="6552220" y="5157192"/>
            <a:ext cx="18939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Участие в конкурсах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профмастерства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2303748" y="5539544"/>
            <a:ext cx="1440160" cy="675456"/>
          </a:xfrm>
          <a:prstGeom prst="roundRect">
            <a:avLst/>
          </a:prstGeom>
          <a:solidFill>
            <a:srgbClr val="F2EC9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Внутренние мониторинги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3887924" y="5539544"/>
            <a:ext cx="1368152" cy="675456"/>
          </a:xfrm>
          <a:prstGeom prst="roundRect">
            <a:avLst/>
          </a:prstGeom>
          <a:solidFill>
            <a:srgbClr val="F2EC9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Внешние мониторинги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899592" y="6021288"/>
            <a:ext cx="972108" cy="459432"/>
          </a:xfrm>
          <a:prstGeom prst="roundRect">
            <a:avLst/>
          </a:prstGeom>
          <a:solidFill>
            <a:srgbClr val="26C7D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НПК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899592" y="4797152"/>
            <a:ext cx="1188132" cy="504056"/>
          </a:xfrm>
          <a:prstGeom prst="roundRect">
            <a:avLst/>
          </a:prstGeom>
          <a:solidFill>
            <a:srgbClr val="26C7D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Фестивалям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899592" y="5445224"/>
            <a:ext cx="1188132" cy="504056"/>
          </a:xfrm>
          <a:prstGeom prst="roundRect">
            <a:avLst/>
          </a:prstGeom>
          <a:solidFill>
            <a:srgbClr val="26C7D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Олимпиадам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3743908" y="3883360"/>
            <a:ext cx="864096" cy="504056"/>
          </a:xfrm>
          <a:prstGeom prst="roundRect">
            <a:avLst/>
          </a:prstGeom>
          <a:solidFill>
            <a:srgbClr val="EC9CE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предмету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4680012" y="3883360"/>
            <a:ext cx="864096" cy="504056"/>
          </a:xfrm>
          <a:prstGeom prst="roundRect">
            <a:avLst/>
          </a:prstGeom>
          <a:solidFill>
            <a:srgbClr val="EC9CE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классом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3059832" y="548680"/>
            <a:ext cx="1620180" cy="720080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Методическая тема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6012160" y="5805264"/>
            <a:ext cx="2736304" cy="720080"/>
          </a:xfrm>
          <a:prstGeom prst="roundRect">
            <a:avLst/>
          </a:prstGeom>
          <a:solidFill>
            <a:srgbClr val="E9544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Участие в инновационной и экспериментальной деятельности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331640" y="1988841"/>
            <a:ext cx="7221488" cy="4176464"/>
          </a:xfrm>
        </p:spPr>
        <p:txBody>
          <a:bodyPr>
            <a:normAutofit fontScale="92500" lnSpcReduction="10000"/>
          </a:bodyPr>
          <a:lstStyle/>
          <a:p>
            <a:pPr>
              <a:buFont typeface="Arial" charset="0"/>
              <a:buChar char="•"/>
              <a:defRPr/>
            </a:pPr>
            <a:r>
              <a:rPr lang="ru-RU" sz="19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систематичность и регулярность </a:t>
            </a:r>
            <a:r>
              <a:rPr lang="ru-RU" sz="19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(за весь межаттестационный период, последовательность в годах);</a:t>
            </a:r>
          </a:p>
          <a:p>
            <a:pPr>
              <a:buFont typeface="Arial" charset="0"/>
              <a:buChar char="•"/>
              <a:defRPr/>
            </a:pPr>
            <a:r>
              <a:rPr lang="ru-RU" sz="19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достоверность</a:t>
            </a:r>
            <a:r>
              <a:rPr lang="ru-RU" sz="19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, включенных в портфолио материалов;</a:t>
            </a:r>
          </a:p>
          <a:p>
            <a:pPr>
              <a:buFont typeface="Arial" charset="0"/>
              <a:buChar char="•"/>
              <a:defRPr/>
            </a:pPr>
            <a:r>
              <a:rPr lang="ru-RU" sz="19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целостность, тематическая завершенность </a:t>
            </a:r>
            <a:r>
              <a:rPr lang="ru-RU" sz="19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материалов;</a:t>
            </a:r>
          </a:p>
          <a:p>
            <a:pPr>
              <a:buFont typeface="Arial" charset="0"/>
              <a:buChar char="•"/>
              <a:defRPr/>
            </a:pPr>
            <a:r>
              <a:rPr lang="ru-RU" sz="19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аккуратность и эстетичность оформления</a:t>
            </a:r>
            <a:r>
              <a:rPr lang="ru-RU" sz="19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(справки, документы в печатном виде);</a:t>
            </a:r>
          </a:p>
          <a:p>
            <a:pPr>
              <a:buFont typeface="Arial" charset="0"/>
              <a:buChar char="•"/>
              <a:defRPr/>
            </a:pPr>
            <a:r>
              <a:rPr lang="ru-RU" sz="19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статистический материал</a:t>
            </a:r>
            <a:r>
              <a:rPr lang="ru-RU" sz="19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, представляемый в абсолютных цифрах </a:t>
            </a:r>
            <a:r>
              <a:rPr lang="ru-RU" sz="19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должен подкрепляться аналитическими материалами </a:t>
            </a:r>
            <a:r>
              <a:rPr lang="ru-RU" sz="19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(возможно  проведение сравнительного анализ показателей своей работы с аналогичными показателями по учреждению)</a:t>
            </a:r>
          </a:p>
          <a:p>
            <a:pPr>
              <a:buFont typeface="Arial" charset="0"/>
              <a:buChar char="•"/>
              <a:defRPr/>
            </a:pPr>
            <a:r>
              <a:rPr lang="ru-RU" sz="19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справки-подтверждения должны содержать конкретную, подробную информацию</a:t>
            </a:r>
            <a:r>
              <a:rPr lang="ru-RU" sz="19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, быть не малоинформативными;</a:t>
            </a:r>
          </a:p>
          <a:p>
            <a:pPr>
              <a:buFont typeface="Arial" charset="0"/>
              <a:buChar char="•"/>
              <a:defRPr/>
            </a:pPr>
            <a:r>
              <a:rPr lang="ru-RU" sz="19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наличие отметки-подтверждения (</a:t>
            </a:r>
            <a:r>
              <a:rPr lang="ru-RU" sz="19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подпись руководителя / печать ОУ</a:t>
            </a:r>
            <a:r>
              <a:rPr lang="ru-RU" sz="19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) ( Достоверность информации подтверждаю…).</a:t>
            </a:r>
          </a:p>
          <a:p>
            <a:pPr>
              <a:buFont typeface="Arial" charset="0"/>
              <a:buChar char="•"/>
              <a:defRPr/>
            </a:pP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259633" y="571500"/>
            <a:ext cx="7184280" cy="1143000"/>
          </a:xfrm>
        </p:spPr>
        <p:txBody>
          <a:bodyPr>
            <a:normAutofit fontScale="90000"/>
          </a:bodyPr>
          <a:lstStyle/>
          <a:p>
            <a:pPr algn="l">
              <a:defRPr/>
            </a:pPr>
            <a:r>
              <a:rPr lang="ru-RU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</a:t>
            </a:r>
            <a:r>
              <a:rPr lang="ru-RU" sz="3200" b="1" u="sng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требования</a:t>
            </a:r>
            <a:r>
              <a:rPr lang="ru-RU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оформлении портфолио:</a:t>
            </a:r>
            <a:endParaRPr lang="ru-RU" sz="3600" b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6" name="Picture 4" descr="E:\человечки\55a03b5a6c94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404665"/>
            <a:ext cx="2046163" cy="1680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04664"/>
            <a:ext cx="7560840" cy="1143000"/>
          </a:xfrm>
        </p:spPr>
        <p:txBody>
          <a:bodyPr/>
          <a:lstStyle/>
          <a:p>
            <a:pPr>
              <a:defRPr/>
            </a:pPr>
            <a:r>
              <a:rPr lang="ru-RU" sz="32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</a:t>
            </a:r>
            <a:r>
              <a:rPr lang="ru-RU" sz="3200" b="1" u="sng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недостатки</a:t>
            </a:r>
            <a:r>
              <a:rPr lang="ru-RU" sz="32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при заполнении портфолио:</a:t>
            </a:r>
            <a:endParaRPr lang="ru-RU" sz="3200" b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556792"/>
            <a:ext cx="7830765" cy="5013176"/>
          </a:xfrm>
        </p:spPr>
        <p:txBody>
          <a:bodyPr>
            <a:normAutofit fontScale="92500" lnSpcReduction="10000"/>
          </a:bodyPr>
          <a:lstStyle/>
          <a:p>
            <a:pPr>
              <a:buFont typeface="Arial" charset="0"/>
              <a:buChar char="•"/>
              <a:defRPr/>
            </a:pPr>
            <a:r>
              <a:rPr lang="ru-RU" sz="22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представленные в портфолио подтверждающие </a:t>
            </a:r>
            <a:r>
              <a:rPr lang="ru-RU" sz="22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документы</a:t>
            </a:r>
            <a:r>
              <a:rPr lang="ru-RU" sz="22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недостаточно информативны и содержательны </a:t>
            </a:r>
            <a:r>
              <a:rPr lang="ru-RU" sz="22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2200" i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отсутствуют справки-подтверждения, отзывы, тезисы выступлений, разработки проведенных мероприятий</a:t>
            </a:r>
            <a:r>
              <a:rPr lang="ru-RU" sz="22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);</a:t>
            </a:r>
          </a:p>
          <a:p>
            <a:pPr>
              <a:buFont typeface="Arial" charset="0"/>
              <a:buChar char="•"/>
              <a:defRPr/>
            </a:pPr>
            <a:r>
              <a:rPr lang="ru-RU" sz="22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отсутствует четкая систематизация материалов по разделам </a:t>
            </a:r>
            <a:r>
              <a:rPr lang="ru-RU" sz="22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портфолио (</a:t>
            </a:r>
            <a:r>
              <a:rPr lang="ru-RU" sz="2200" i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материалы по работе с родителями или детьми представлены в разделе «Методическая работа»)</a:t>
            </a:r>
            <a:r>
              <a:rPr lang="ru-RU" sz="22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>
              <a:buFont typeface="Arial" charset="0"/>
              <a:buChar char="•"/>
              <a:defRPr/>
            </a:pPr>
            <a:r>
              <a:rPr lang="ru-RU" sz="22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одни и те же подтверждающие документы представлены в нескольких разделах портфолио </a:t>
            </a:r>
            <a:r>
              <a:rPr lang="ru-RU" sz="22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2200" i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одни и те же профессиональные достижения не могут быть оценены многократно</a:t>
            </a:r>
            <a:r>
              <a:rPr lang="ru-RU" sz="22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);</a:t>
            </a:r>
          </a:p>
          <a:p>
            <a:pPr>
              <a:buFont typeface="Arial" charset="0"/>
              <a:buChar char="•"/>
              <a:defRPr/>
            </a:pPr>
            <a:r>
              <a:rPr lang="ru-RU" sz="22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в  некоторых разделах активность педагога прослеживается только в определенном году (например, участие в конкурсах, публикации) </a:t>
            </a:r>
          </a:p>
          <a:p>
            <a:pPr>
              <a:buFont typeface="Arial" charset="0"/>
              <a:buChar char="•"/>
              <a:defRPr/>
            </a:pPr>
            <a:r>
              <a:rPr lang="ru-RU" sz="22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завышенные самооценки</a:t>
            </a:r>
          </a:p>
          <a:p>
            <a:pPr>
              <a:buFont typeface="Arial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620688"/>
            <a:ext cx="7992888" cy="5903937"/>
          </a:xfrm>
        </p:spPr>
        <p:txBody>
          <a:bodyPr>
            <a:normAutofit fontScale="92500"/>
          </a:bodyPr>
          <a:lstStyle/>
          <a:p>
            <a:pPr>
              <a:buFont typeface="Arial" charset="0"/>
              <a:buChar char="•"/>
              <a:defRPr/>
            </a:pPr>
            <a:r>
              <a:rPr lang="ru-RU" sz="22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представленные </a:t>
            </a:r>
            <a:r>
              <a:rPr lang="ru-RU" sz="22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результаты обучения и воспитания </a:t>
            </a:r>
            <a:r>
              <a:rPr lang="ru-RU" sz="22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учащихся, воспитанников в виде таблиц, диаграмм </a:t>
            </a:r>
            <a:r>
              <a:rPr lang="ru-RU" sz="22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не дополняются  комментариями и пояснениями</a:t>
            </a:r>
            <a:r>
              <a:rPr lang="ru-RU" sz="22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, аналитическими материалами. (</a:t>
            </a:r>
            <a:r>
              <a:rPr lang="ru-RU" sz="2200" i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Педагогические работники, у которых результаты работы не могут быть представлены в конкретных цифрах, процентах, могут предоставить планы мероприятий и отчеты либо приложить результаты диагностических исследований с пояснениями);</a:t>
            </a:r>
          </a:p>
          <a:p>
            <a:pPr>
              <a:buFont typeface="Arial" charset="0"/>
              <a:buChar char="•"/>
              <a:defRPr/>
            </a:pPr>
            <a:r>
              <a:rPr lang="ru-RU" sz="22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представлены материалы, вызывающие сомнения в их достоверности</a:t>
            </a:r>
            <a:r>
              <a:rPr lang="ru-RU" sz="2200" b="1" i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sz="2200" i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(фиктивные, поддельные, не заверенные печатью и </a:t>
            </a:r>
            <a:r>
              <a:rPr lang="ru-RU" sz="2200" i="1" dirty="0" err="1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т.п</a:t>
            </a:r>
            <a:r>
              <a:rPr lang="ru-RU" sz="2200" i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);</a:t>
            </a:r>
          </a:p>
          <a:p>
            <a:pPr>
              <a:buFont typeface="Arial" charset="0"/>
              <a:buChar char="•"/>
              <a:defRPr/>
            </a:pPr>
            <a:r>
              <a:rPr lang="ru-RU" sz="22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представленный документ (файл) </a:t>
            </a:r>
            <a:r>
              <a:rPr lang="ru-RU" sz="22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не позволяет получить представление о содержании и эффективности</a:t>
            </a:r>
            <a:r>
              <a:rPr lang="ru-RU" sz="22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пед</a:t>
            </a:r>
            <a:r>
              <a:rPr lang="ru-RU" sz="22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. деятельности (тезисы выступлений не подтверждаются сертификатами и наоборот и т.п.</a:t>
            </a:r>
            <a:r>
              <a:rPr lang="ru-RU" sz="2200" i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);</a:t>
            </a:r>
          </a:p>
          <a:p>
            <a:pPr>
              <a:buFont typeface="Arial" charset="0"/>
              <a:buChar char="•"/>
              <a:defRPr/>
            </a:pPr>
            <a:r>
              <a:rPr lang="ru-RU" sz="22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большое количество фотоматериалов (фотографий);</a:t>
            </a:r>
          </a:p>
          <a:p>
            <a:pPr>
              <a:buFont typeface="Arial" charset="0"/>
              <a:buChar char="•"/>
              <a:defRPr/>
            </a:pPr>
            <a:r>
              <a:rPr lang="ru-RU" sz="22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некорректное </a:t>
            </a:r>
            <a:r>
              <a:rPr lang="ru-RU" sz="2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сжатие </a:t>
            </a:r>
            <a:r>
              <a:rPr lang="ru-RU" sz="22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размеров прикреплённых документов.</a:t>
            </a:r>
          </a:p>
          <a:p>
            <a:pPr>
              <a:buFont typeface="Arial" charset="0"/>
              <a:buNone/>
              <a:defRPr/>
            </a:pPr>
            <a:endParaRPr lang="ru-RU" sz="2200" dirty="0" smtClean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charset="0"/>
              <a:buChar char="•"/>
              <a:defRPr/>
            </a:pPr>
            <a:endParaRPr lang="ru-RU" sz="18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1330</TotalTime>
  <Words>1122</Words>
  <Application>Microsoft Office PowerPoint</Application>
  <PresentationFormat>Экран (4:3)</PresentationFormat>
  <Paragraphs>189</Paragraphs>
  <Slides>36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Тема Office</vt:lpstr>
      <vt:lpstr>Слайд 1</vt:lpstr>
      <vt:lpstr>Слайд 2</vt:lpstr>
      <vt:lpstr>Документы, регламентирующие проведение аттестации педагогов</vt:lpstr>
      <vt:lpstr>Оценка материалов педагогического работника проводится экспертом на основании следующих критериев: </vt:lpstr>
      <vt:lpstr> Портфолио</vt:lpstr>
      <vt:lpstr>Слайд 6</vt:lpstr>
      <vt:lpstr>Основные требования  при оформлении портфолио:</vt:lpstr>
      <vt:lpstr>Основные недостатки при заполнении портфолио:</vt:lpstr>
      <vt:lpstr>Слайд 9</vt:lpstr>
      <vt:lpstr>Слайд 10</vt:lpstr>
      <vt:lpstr>Слайд 11</vt:lpstr>
      <vt:lpstr>1) Самоанализ.  </vt:lpstr>
      <vt:lpstr>Основные позиции самоанализа:</vt:lpstr>
      <vt:lpstr>Слайд 14</vt:lpstr>
      <vt:lpstr>Примерная структура самоанализа  (не более 2-х страниц):</vt:lpstr>
      <vt:lpstr>Информационная часть</vt:lpstr>
      <vt:lpstr>Введение  </vt:lpstr>
      <vt:lpstr>Слайд 18</vt:lpstr>
      <vt:lpstr>Основная часть (проектная):</vt:lpstr>
      <vt:lpstr>Заключение</vt:lpstr>
      <vt:lpstr>При написании самоанализа важно учесть следующие требования:</vt:lpstr>
      <vt:lpstr>ВАЖНО!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Результат </vt:lpstr>
      <vt:lpstr>Слайд 33</vt:lpstr>
      <vt:lpstr>Слайд 34</vt:lpstr>
      <vt:lpstr>Слайд 35</vt:lpstr>
      <vt:lpstr>Слайд 36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serg</dc:creator>
  <cp:lastModifiedBy>Kuzminyh-NA</cp:lastModifiedBy>
  <cp:revision>146</cp:revision>
  <dcterms:created xsi:type="dcterms:W3CDTF">2016-01-24T09:25:55Z</dcterms:created>
  <dcterms:modified xsi:type="dcterms:W3CDTF">2018-10-25T11:19:39Z</dcterms:modified>
</cp:coreProperties>
</file>